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–Jaime Silveira</a:t>
            </a:r>
          </a:p>
        </p:txBody>
      </p:sp>
      <p:sp>
        <p:nvSpPr>
          <p:cNvPr id="94" name="“Digite uma citação aqui.”"/>
          <p:cNvSpPr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“Digite uma citação aqui.”</a:t>
            </a: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8" name="Forma"/>
          <p:cNvSpPr/>
          <p:nvPr/>
        </p:nvSpPr>
        <p:spPr>
          <a:xfrm>
            <a:off x="10403840" y="-1"/>
            <a:ext cx="2600961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57" h="21600" fill="norm" stroke="1" extrusionOk="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9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0" name="Forma"/>
          <p:cNvSpPr/>
          <p:nvPr/>
        </p:nvSpPr>
        <p:spPr>
          <a:xfrm>
            <a:off x="8683413" y="-1"/>
            <a:ext cx="4321388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45"/>
                </a:moveTo>
                <a:lnTo>
                  <a:pt x="21600" y="21600"/>
                </a:lnTo>
                <a:lnTo>
                  <a:pt x="2302" y="21590"/>
                </a:lnTo>
                <a:cubicBezTo>
                  <a:pt x="14535" y="17833"/>
                  <a:pt x="18147" y="7933"/>
                  <a:pt x="0" y="0"/>
                </a:cubicBezTo>
                <a:lnTo>
                  <a:pt x="21600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1" name="Número do Slide"/>
          <p:cNvSpPr txBox="1"/>
          <p:nvPr>
            <p:ph type="sldNum" sz="quarter" idx="2"/>
          </p:nvPr>
        </p:nvSpPr>
        <p:spPr>
          <a:xfrm>
            <a:off x="11595946" y="9454616"/>
            <a:ext cx="1083734" cy="197384"/>
          </a:xfrm>
          <a:prstGeom prst="rect">
            <a:avLst/>
          </a:prstGeom>
        </p:spPr>
        <p:txBody>
          <a:bodyPr wrap="square" lIns="0" tIns="0" rIns="0" bIns="0" anchor="b"/>
          <a:lstStyle>
            <a:lvl1pPr algn="r" defTabSz="914400">
              <a:defRPr sz="140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9" name="Forma"/>
          <p:cNvSpPr/>
          <p:nvPr/>
        </p:nvSpPr>
        <p:spPr>
          <a:xfrm>
            <a:off x="10403840" y="-1"/>
            <a:ext cx="2600961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57" h="21600" fill="norm" stroke="1" extrusionOk="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0" name="Número do Slide"/>
          <p:cNvSpPr txBox="1"/>
          <p:nvPr>
            <p:ph type="sldNum" sz="quarter" idx="2"/>
          </p:nvPr>
        </p:nvSpPr>
        <p:spPr>
          <a:xfrm>
            <a:off x="11595946" y="9454616"/>
            <a:ext cx="1083734" cy="197384"/>
          </a:xfrm>
          <a:prstGeom prst="rect">
            <a:avLst/>
          </a:prstGeom>
        </p:spPr>
        <p:txBody>
          <a:bodyPr wrap="square" lIns="0" tIns="0" rIns="0" bIns="0" anchor="b"/>
          <a:lstStyle>
            <a:lvl1pPr algn="r" defTabSz="914400">
              <a:defRPr sz="140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8" name="Forma"/>
          <p:cNvSpPr/>
          <p:nvPr/>
        </p:nvSpPr>
        <p:spPr>
          <a:xfrm>
            <a:off x="10403840" y="-1"/>
            <a:ext cx="2600961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57" h="21600" fill="norm" stroke="1" extrusionOk="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9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0" name="Forma"/>
          <p:cNvSpPr/>
          <p:nvPr/>
        </p:nvSpPr>
        <p:spPr>
          <a:xfrm>
            <a:off x="8683413" y="-1"/>
            <a:ext cx="4321388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45"/>
                </a:moveTo>
                <a:lnTo>
                  <a:pt x="21600" y="21600"/>
                </a:lnTo>
                <a:lnTo>
                  <a:pt x="2302" y="21590"/>
                </a:lnTo>
                <a:cubicBezTo>
                  <a:pt x="14535" y="17833"/>
                  <a:pt x="18147" y="7933"/>
                  <a:pt x="0" y="0"/>
                </a:cubicBezTo>
                <a:lnTo>
                  <a:pt x="21600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1" name="Número do Slide"/>
          <p:cNvSpPr txBox="1"/>
          <p:nvPr>
            <p:ph type="sldNum" sz="quarter" idx="2"/>
          </p:nvPr>
        </p:nvSpPr>
        <p:spPr>
          <a:xfrm>
            <a:off x="11595946" y="9454616"/>
            <a:ext cx="1083734" cy="197384"/>
          </a:xfrm>
          <a:prstGeom prst="rect">
            <a:avLst/>
          </a:prstGeom>
        </p:spPr>
        <p:txBody>
          <a:bodyPr wrap="square" lIns="0" tIns="0" rIns="0" bIns="0" anchor="b"/>
          <a:lstStyle>
            <a:lvl1pPr algn="r" defTabSz="914400">
              <a:defRPr sz="140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Forma"/>
          <p:cNvSpPr/>
          <p:nvPr/>
        </p:nvSpPr>
        <p:spPr>
          <a:xfrm>
            <a:off x="-1" y="6757528"/>
            <a:ext cx="13004802" cy="3005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7" y="18598"/>
                  <a:pt x="0" y="17299"/>
                </a:cubicBezTo>
                <a:close/>
              </a:path>
            </a:pathLst>
          </a:custGeom>
          <a:solidFill>
            <a:srgbClr val="7C7C7C">
              <a:alpha val="45097"/>
            </a:srgbClr>
          </a:solidFill>
          <a:ln w="12700">
            <a:miter lim="400000"/>
          </a:ln>
          <a:effectLst>
            <a:outerShdw sx="100000" sy="100000" kx="0" ky="0" algn="b" rotWithShape="0" blurRad="88900" dist="50800" dir="16200000">
              <a:srgbClr val="000000">
                <a:alpha val="3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9" name="Forma"/>
          <p:cNvSpPr/>
          <p:nvPr/>
        </p:nvSpPr>
        <p:spPr>
          <a:xfrm>
            <a:off x="10403840" y="-1"/>
            <a:ext cx="2600961" cy="975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57" h="21600" fill="norm" stroke="1" extrusionOk="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12700">
            <a:miter lim="400000"/>
          </a:ln>
          <a:effectLst>
            <a:outerShdw sx="100000" sy="100000" kx="0" ky="0" algn="b" rotWithShape="0" blurRad="88900" dist="63500" dir="10799999">
              <a:srgbClr val="000000">
                <a:alpha val="44999"/>
              </a:srgbClr>
            </a:outerShdw>
          </a:effectLst>
        </p:spPr>
        <p:txBody>
          <a:bodyPr lIns="65023" tIns="65023" rIns="65023" bIns="65023"/>
          <a:lstStyle/>
          <a:p>
            <a:pPr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0" name="Número do Slide"/>
          <p:cNvSpPr txBox="1"/>
          <p:nvPr>
            <p:ph type="sldNum" sz="quarter" idx="2"/>
          </p:nvPr>
        </p:nvSpPr>
        <p:spPr>
          <a:xfrm>
            <a:off x="11595946" y="9454616"/>
            <a:ext cx="1083734" cy="197384"/>
          </a:xfrm>
          <a:prstGeom prst="rect">
            <a:avLst/>
          </a:prstGeom>
        </p:spPr>
        <p:txBody>
          <a:bodyPr wrap="square" lIns="0" tIns="0" rIns="0" bIns="0" anchor="b"/>
          <a:lstStyle>
            <a:lvl1pPr algn="r" defTabSz="914400">
              <a:defRPr sz="140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idx="13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sz="half" idx="13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sz="half" idx="13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Ac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sz="half" idx="15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levis.ufsc.br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arcerias e Redes Inter-institucionai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Parcerias e Redes Inter-institucionais</a:t>
            </a:r>
          </a:p>
        </p:txBody>
      </p:sp>
      <p:sp>
        <p:nvSpPr>
          <p:cNvPr id="160" name="Theophilos Rifiotis (UFSC)"/>
          <p:cNvSpPr txBox="1"/>
          <p:nvPr>
            <p:ph type="subTitle" sz="quarter" idx="1"/>
          </p:nvPr>
        </p:nvSpPr>
        <p:spPr>
          <a:xfrm>
            <a:off x="1270000" y="5035549"/>
            <a:ext cx="10464801" cy="1130301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pPr/>
            <a:r>
              <a:t>Theophilos Rifiotis (UFSC)</a:t>
            </a:r>
          </a:p>
        </p:txBody>
      </p:sp>
      <p:sp>
        <p:nvSpPr>
          <p:cNvPr id="161" name="Número do Slide"/>
          <p:cNvSpPr txBox="1"/>
          <p:nvPr>
            <p:ph type="sldNum" sz="quarter" idx="4294967295"/>
          </p:nvPr>
        </p:nvSpPr>
        <p:spPr>
          <a:xfrm>
            <a:off x="6375349" y="924560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Accountability…"/>
          <p:cNvSpPr txBox="1"/>
          <p:nvPr/>
        </p:nvSpPr>
        <p:spPr>
          <a:xfrm>
            <a:off x="1929023" y="2360828"/>
            <a:ext cx="9504478" cy="5031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673768" indent="-673768" algn="l" defTabSz="914400">
              <a:spcBef>
                <a:spcPts val="900"/>
              </a:spcBef>
              <a:buSzPct val="75000"/>
              <a:buChar char="•"/>
              <a:defRPr b="1" sz="5600">
                <a:latin typeface="Arial"/>
                <a:ea typeface="Arial"/>
                <a:cs typeface="Arial"/>
                <a:sym typeface="Arial"/>
              </a:defRPr>
            </a:pPr>
            <a:r>
              <a:rPr i="1">
                <a:latin typeface="Helvetica"/>
                <a:ea typeface="Helvetica"/>
                <a:cs typeface="Helvetica"/>
                <a:sym typeface="Helvetica"/>
              </a:rPr>
              <a:t>Accountability</a:t>
            </a:r>
            <a:endParaRPr i="1">
              <a:latin typeface="Helvetica"/>
              <a:ea typeface="Helvetica"/>
              <a:cs typeface="Helvetica"/>
              <a:sym typeface="Helvetica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Responsabilidade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Responsabilização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29389" indent="-529389" algn="l" defTabSz="914400">
              <a:spcBef>
                <a:spcPts val="700"/>
              </a:spcBef>
              <a:buSzPct val="75000"/>
              <a:buChar char="•"/>
              <a:defRPr b="1" i="1"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Prioridades e foco de ação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Pacto de prioridades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Negociação das responsabilidades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Plano conjunto de ação</a:t>
            </a:r>
          </a:p>
        </p:txBody>
      </p:sp>
      <p:sp>
        <p:nvSpPr>
          <p:cNvPr id="195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“Mesa de Concertação”"/>
          <p:cNvSpPr txBox="1"/>
          <p:nvPr>
            <p:ph type="title" idx="4294967295"/>
          </p:nvPr>
        </p:nvSpPr>
        <p:spPr>
          <a:xfrm>
            <a:off x="637539" y="3651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“Mesa de Concertação”</a:t>
            </a:r>
          </a:p>
        </p:txBody>
      </p:sp>
      <p:sp>
        <p:nvSpPr>
          <p:cNvPr id="198" name="“Uma proposta que reúne o conjunto de práticas articuladas de um grupo de atores autônomos que concordaram em harmonizar não apenas suas orientações, mas igualmente suas estratégias de intervenção e suas ações concretas no âmbito de uma atividade dada.”…"/>
          <p:cNvSpPr txBox="1"/>
          <p:nvPr>
            <p:ph type="body" idx="4294967295"/>
          </p:nvPr>
        </p:nvSpPr>
        <p:spPr>
          <a:xfrm>
            <a:off x="355600" y="2504241"/>
            <a:ext cx="12293601" cy="5700524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82587" indent="-346075" defTabSz="914400">
              <a:lnSpc>
                <a:spcPct val="80000"/>
              </a:lnSpc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“Uma proposta que reúne o conjunto de práticas articuladas de um grupo de atores autônomos que concordaram em harmonizar não apenas suas orientações, mas igualmente suas estratégias de intervenção e suas ações concretas no âmbito de uma atividade dada.”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382587" indent="-346075" defTabSz="914400">
              <a:lnSpc>
                <a:spcPct val="80000"/>
              </a:lnSpc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sz="44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382587" indent="-346075" defTabSz="914400">
              <a:lnSpc>
                <a:spcPct val="80000"/>
              </a:lnSpc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sz="4400">
                <a:latin typeface="Arial"/>
                <a:ea typeface="Arial"/>
                <a:cs typeface="Arial"/>
                <a:sym typeface="Arial"/>
              </a:defRPr>
            </a:pP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382587" indent="-346075" defTabSz="914400">
              <a:lnSpc>
                <a:spcPct val="80000"/>
              </a:lnSpc>
              <a:spcBef>
                <a:spcPts val="500"/>
              </a:spcBef>
              <a:buClr>
                <a:srgbClr val="6EA0B0"/>
              </a:buClr>
              <a:buSzTx/>
              <a:buFont typeface="Wingdings 2"/>
              <a:buNone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SCHNEIDER, R.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Gestion par concertation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. Montréal, Agence d’Arc, 1989.</a:t>
            </a:r>
          </a:p>
        </p:txBody>
      </p:sp>
      <p:sp>
        <p:nvSpPr>
          <p:cNvPr id="199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7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uplo objetivo da parceria"/>
          <p:cNvSpPr txBox="1"/>
          <p:nvPr>
            <p:ph type="title" idx="4294967295"/>
          </p:nvPr>
        </p:nvSpPr>
        <p:spPr>
          <a:xfrm>
            <a:off x="650239" y="4159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Duplo objetivo da parceria</a:t>
            </a:r>
          </a:p>
        </p:txBody>
      </p:sp>
      <p:sp>
        <p:nvSpPr>
          <p:cNvPr id="202" name="Concertação…"/>
          <p:cNvSpPr txBox="1"/>
          <p:nvPr>
            <p:ph type="body" idx="4294967295"/>
          </p:nvPr>
        </p:nvSpPr>
        <p:spPr>
          <a:xfrm>
            <a:off x="650239" y="2479039"/>
            <a:ext cx="10620588" cy="6436926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571500" indent="-571500" defTabSz="868680">
              <a:lnSpc>
                <a:spcPct val="120000"/>
              </a:lnSpc>
              <a:spcBef>
                <a:spcPts val="800"/>
              </a:spcBef>
              <a:defRPr b="1" i="1" sz="475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Concertação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1" marL="937260" indent="-502920" defTabSz="868680">
              <a:lnSpc>
                <a:spcPct val="120000"/>
              </a:lnSpc>
              <a:spcBef>
                <a:spcPts val="700"/>
              </a:spcBef>
              <a:defRPr sz="418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Comparar, cotejar 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1" marL="937260" indent="-502920" defTabSz="868680">
              <a:lnSpc>
                <a:spcPct val="120000"/>
              </a:lnSpc>
              <a:spcBef>
                <a:spcPts val="1100"/>
              </a:spcBef>
              <a:defRPr sz="418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Colocar-se de acordo, combinar, ajustar 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2920" indent="-502920" defTabSz="868680">
              <a:lnSpc>
                <a:spcPct val="120000"/>
              </a:lnSpc>
              <a:spcBef>
                <a:spcPts val="1900"/>
              </a:spcBef>
              <a:defRPr b="1" i="1" sz="475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Consertação</a:t>
            </a:r>
            <a:endParaRPr>
              <a:solidFill>
                <a:srgbClr val="FFFF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1" marL="937260" indent="-502920" defTabSz="868680">
              <a:lnSpc>
                <a:spcPct val="120000"/>
              </a:lnSpc>
              <a:spcBef>
                <a:spcPts val="700"/>
              </a:spcBef>
              <a:defRPr sz="418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Reparar, restaurar 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1" marL="937260" indent="-502920" defTabSz="868680">
              <a:lnSpc>
                <a:spcPct val="120000"/>
              </a:lnSpc>
              <a:spcBef>
                <a:spcPts val="700"/>
              </a:spcBef>
              <a:defRPr sz="418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 Dar melhor disposição a; arrumar, arranjar</a:t>
            </a:r>
          </a:p>
        </p:txBody>
      </p:sp>
      <p:sp>
        <p:nvSpPr>
          <p:cNvPr id="203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ontribuição e atribuição"/>
          <p:cNvSpPr txBox="1"/>
          <p:nvPr>
            <p:ph type="title" idx="4294967295"/>
          </p:nvPr>
        </p:nvSpPr>
        <p:spPr>
          <a:xfrm>
            <a:off x="650239" y="6191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Contribuição e atribuição</a:t>
            </a:r>
          </a:p>
        </p:txBody>
      </p:sp>
      <p:sp>
        <p:nvSpPr>
          <p:cNvPr id="206" name="Geral:…"/>
          <p:cNvSpPr txBox="1"/>
          <p:nvPr>
            <p:ph type="body" sz="half" idx="4294967295"/>
          </p:nvPr>
        </p:nvSpPr>
        <p:spPr>
          <a:xfrm>
            <a:off x="528319" y="2910701"/>
            <a:ext cx="11948161" cy="3932198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82587" indent="-346075" defTabSz="914400">
              <a:spcBef>
                <a:spcPts val="800"/>
              </a:spcBef>
              <a:buClr>
                <a:srgbClr val="6EA0B0"/>
              </a:buClr>
              <a:buSzTx/>
              <a:buFont typeface="Wingdings 2"/>
              <a:buNone/>
              <a:defRPr sz="5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Geral: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72135" indent="-535622" defTabSz="914400">
              <a:spcBef>
                <a:spcPts val="700"/>
              </a:spcBef>
              <a:buClr>
                <a:srgbClr val="6EA0B0"/>
              </a:buClr>
              <a:buSzPct val="80000"/>
              <a:buChar char="⦿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Multiplicar os pontos de vista: demandas e possibilidades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72135" indent="-535622" defTabSz="914400">
              <a:spcBef>
                <a:spcPts val="700"/>
              </a:spcBef>
              <a:buClr>
                <a:srgbClr val="6EA0B0"/>
              </a:buClr>
              <a:buSzPct val="80000"/>
              <a:buChar char="⦿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Estabelecer princípios de ação conjuntos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72135" indent="-535622" defTabSz="914400">
              <a:spcBef>
                <a:spcPts val="700"/>
              </a:spcBef>
              <a:buClr>
                <a:srgbClr val="6EA0B0"/>
              </a:buClr>
              <a:buSzPct val="80000"/>
              <a:buChar char="⦿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Apoiar redes de ação</a:t>
            </a:r>
          </a:p>
        </p:txBody>
      </p:sp>
      <p:sp>
        <p:nvSpPr>
          <p:cNvPr id="207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ontribuição e atribuição"/>
          <p:cNvSpPr txBox="1"/>
          <p:nvPr>
            <p:ph type="title" idx="4294967295"/>
          </p:nvPr>
        </p:nvSpPr>
        <p:spPr>
          <a:xfrm>
            <a:off x="650239" y="3905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Contribuição e atribuição</a:t>
            </a:r>
          </a:p>
        </p:txBody>
      </p:sp>
      <p:sp>
        <p:nvSpPr>
          <p:cNvPr id="210" name="Concretos:…"/>
          <p:cNvSpPr txBox="1"/>
          <p:nvPr>
            <p:ph type="body" idx="4294967295"/>
          </p:nvPr>
        </p:nvSpPr>
        <p:spPr>
          <a:xfrm>
            <a:off x="978301" y="2161539"/>
            <a:ext cx="11048198" cy="5201922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382587" indent="-346075" defTabSz="914400">
              <a:spcBef>
                <a:spcPts val="800"/>
              </a:spcBef>
              <a:buClr>
                <a:srgbClr val="6EA0B0"/>
              </a:buClr>
              <a:buSzTx/>
              <a:buFont typeface="Wingdings 2"/>
              <a:buNone/>
              <a:defRPr b="1" sz="5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Concretos: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marL="505326" indent="-505326" defTabSz="914400">
              <a:lnSpc>
                <a:spcPct val="150000"/>
              </a:lnSpc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Discutir e sugerir protocolos de ação conjunta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defTabSz="914400">
              <a:lnSpc>
                <a:spcPct val="150000"/>
              </a:lnSpc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Sugerir diretivas de ação específicas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defTabSz="914400">
              <a:lnSpc>
                <a:spcPct val="150000"/>
              </a:lnSpc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Avaliar e realizar projetos conjuntos</a:t>
            </a:r>
          </a:p>
        </p:txBody>
      </p:sp>
      <p:sp>
        <p:nvSpPr>
          <p:cNvPr id="211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Fundamentos da parceria"/>
          <p:cNvSpPr txBox="1"/>
          <p:nvPr>
            <p:ph type="title" idx="4294967295"/>
          </p:nvPr>
        </p:nvSpPr>
        <p:spPr>
          <a:xfrm>
            <a:off x="650239" y="5937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Fundamentos da parceria</a:t>
            </a:r>
          </a:p>
        </p:txBody>
      </p:sp>
      <p:sp>
        <p:nvSpPr>
          <p:cNvPr id="214" name="Inter-setorial…"/>
          <p:cNvSpPr txBox="1"/>
          <p:nvPr>
            <p:ph type="body" sz="half" idx="4294967295"/>
          </p:nvPr>
        </p:nvSpPr>
        <p:spPr>
          <a:xfrm>
            <a:off x="528319" y="2809239"/>
            <a:ext cx="11948161" cy="3920590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423511" indent="-423511" defTabSz="731520">
              <a:lnSpc>
                <a:spcPct val="150000"/>
              </a:lnSpc>
              <a:spcBef>
                <a:spcPts val="600"/>
              </a:spcBef>
              <a:defRPr b="1" i="1" sz="352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Inter-setorial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1" marL="731520" indent="-365760" defTabSz="731520">
              <a:lnSpc>
                <a:spcPct val="150000"/>
              </a:lnSpc>
              <a:spcBef>
                <a:spcPts val="500"/>
              </a:spcBef>
              <a:defRPr sz="304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Instituições e organizações ligadas ao campo da justiça, segurança pública, saúde, educação, promoção social...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423511" indent="-423511" defTabSz="731520">
              <a:lnSpc>
                <a:spcPct val="150000"/>
              </a:lnSpc>
              <a:spcBef>
                <a:spcPts val="600"/>
              </a:spcBef>
              <a:defRPr b="1" i="1" sz="352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Ações concretas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marL="423511" indent="-423511" defTabSz="731520">
              <a:lnSpc>
                <a:spcPct val="150000"/>
              </a:lnSpc>
              <a:spcBef>
                <a:spcPts val="600"/>
              </a:spcBef>
              <a:defRPr b="1" i="1" sz="352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Respeito pelas atribuições específicas</a:t>
            </a:r>
          </a:p>
        </p:txBody>
      </p:sp>
      <p:sp>
        <p:nvSpPr>
          <p:cNvPr id="215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ARCERIA - TRABALHO EM REDE…"/>
          <p:cNvSpPr txBox="1"/>
          <p:nvPr>
            <p:ph type="body" sz="half" idx="4294967295"/>
          </p:nvPr>
        </p:nvSpPr>
        <p:spPr>
          <a:xfrm>
            <a:off x="1168400" y="3467946"/>
            <a:ext cx="10668001" cy="281770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832104">
              <a:spcBef>
                <a:spcPts val="800"/>
              </a:spcBef>
              <a:buClr>
                <a:srgbClr val="6EA0B0"/>
              </a:buClr>
              <a:buSzTx/>
              <a:buFont typeface="Wingdings 2"/>
              <a:buNone/>
              <a:defRPr b="1" sz="5096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PARCERIA - TRABALHO EM REDE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marL="0" indent="0" defTabSz="832104">
              <a:spcBef>
                <a:spcPts val="600"/>
              </a:spcBef>
              <a:buClr>
                <a:srgbClr val="6EA0B0"/>
              </a:buClr>
              <a:buSzTx/>
              <a:buFont typeface="Wingdings 2"/>
              <a:buNone/>
              <a:defRPr sz="3094">
                <a:latin typeface="Arial"/>
                <a:ea typeface="Arial"/>
                <a:cs typeface="Arial"/>
                <a:sym typeface="Arial"/>
              </a:defRPr>
            </a:pPr>
            <a:endParaRPr>
              <a:solidFill>
                <a:srgbClr val="FFFF00"/>
              </a:solidFill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0" indent="0" defTabSz="832104"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i="1" sz="3822">
                <a:latin typeface="Arial"/>
                <a:ea typeface="Arial"/>
                <a:cs typeface="Arial"/>
                <a:sym typeface="Arial"/>
              </a:defRPr>
            </a:pPr>
            <a:r>
              <a:rPr b="1" sz="4550"/>
              <a:t>Um processo </a:t>
            </a:r>
            <a:r>
              <a:rPr b="1" sz="4550"/>
              <a:t>com</a:t>
            </a:r>
            <a:r>
              <a:rPr b="1" sz="4550"/>
              <a:t> muitos agentes.</a:t>
            </a:r>
          </a:p>
        </p:txBody>
      </p:sp>
      <p:sp>
        <p:nvSpPr>
          <p:cNvPr id="218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Material organizado por Theophilos Rifiotis (LEVIS/UFSC).…"/>
          <p:cNvSpPr txBox="1"/>
          <p:nvPr>
            <p:ph type="body" idx="4294967295"/>
          </p:nvPr>
        </p:nvSpPr>
        <p:spPr>
          <a:xfrm>
            <a:off x="952500" y="1733549"/>
            <a:ext cx="11099801" cy="6286501"/>
          </a:xfrm>
          <a:prstGeom prst="rect">
            <a:avLst/>
          </a:prstGeom>
        </p:spPr>
        <p:txBody>
          <a:bodyPr/>
          <a:lstStyle/>
          <a:p>
            <a:pPr algn="just"/>
            <a:r>
              <a:t>Material organizado por Theophilos Rifiotis (LEVIS/UFSC).</a:t>
            </a:r>
          </a:p>
          <a:p>
            <a:pPr algn="just"/>
            <a:r>
              <a:t>Disponível no site do LEVIS: </a:t>
            </a:r>
            <a:r>
              <a:rPr u="sng">
                <a:hlinkClick r:id="rId2" invalidUrl="" action="" tgtFrame="" tooltip="" history="1" highlightClick="0" endSnd="0"/>
              </a:rPr>
              <a:t>www.levis.ufsc.br</a:t>
            </a:r>
          </a:p>
        </p:txBody>
      </p:sp>
      <p:sp>
        <p:nvSpPr>
          <p:cNvPr id="221" name="T. Rifiotis -"/>
          <p:cNvSpPr txBox="1"/>
          <p:nvPr>
            <p:ph type="sldNum" sz="quarter" idx="4294967295"/>
          </p:nvPr>
        </p:nvSpPr>
        <p:spPr>
          <a:xfrm>
            <a:off x="5759157" y="9245600"/>
            <a:ext cx="1473786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Bases do sucesso da inovaçã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Bases do sucesso da inovação</a:t>
            </a:r>
          </a:p>
        </p:txBody>
      </p:sp>
      <p:sp>
        <p:nvSpPr>
          <p:cNvPr id="164" name="Envolvimento enérgico e permanente do chefe de polícia com a prevençã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2085" indent="-498128" defTabSz="850391">
              <a:spcBef>
                <a:spcPts val="6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3906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Envolvimento enérgico e permanente do chefe de polícia com a prevenção</a:t>
            </a:r>
            <a:endParaRPr>
              <a:solidFill>
                <a:srgbClr val="FFFF00"/>
              </a:solidFill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32085" indent="-498128" defTabSz="850391">
              <a:spcBef>
                <a:spcPts val="6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3906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Adesão do líder institucional 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aos valores e motivação dos policiais em função destes valores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32085" indent="-498128" defTabSz="850391">
              <a:spcBef>
                <a:spcPts val="6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3906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Plano de inovação 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deve ser integralmente adotado e defendido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32085" indent="-498128" defTabSz="850391">
              <a:spcBef>
                <a:spcPts val="6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3906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Necessidade de 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apoio da comunidade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355806" indent="-321849" defTabSz="850391">
              <a:spcBef>
                <a:spcPts val="600"/>
              </a:spcBef>
              <a:buClr>
                <a:srgbClr val="6EA0B0"/>
              </a:buClr>
              <a:buSzTx/>
              <a:buFont typeface="Wingdings 2"/>
              <a:buNone/>
              <a:defRPr sz="3906">
                <a:latin typeface="Arial"/>
                <a:ea typeface="Arial"/>
                <a:cs typeface="Arial"/>
                <a:sym typeface="Arial"/>
              </a:defRPr>
            </a:pPr>
            <a:endParaRPr i="1">
              <a:latin typeface="Helvetica"/>
              <a:ea typeface="Helvetica"/>
              <a:cs typeface="Helvetica"/>
              <a:sym typeface="Helvetica"/>
            </a:endParaRPr>
          </a:p>
          <a:p>
            <a:pPr marL="355806" indent="-321849" defTabSz="850391">
              <a:lnSpc>
                <a:spcPct val="80000"/>
              </a:lnSpc>
              <a:spcBef>
                <a:spcPts val="500"/>
              </a:spcBef>
              <a:buClr>
                <a:srgbClr val="6EA0B0"/>
              </a:buClr>
              <a:buSzTx/>
              <a:buFont typeface="Wingdings 2"/>
              <a:buNone/>
              <a:defRPr sz="279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KOLNICK, J. H. &amp; BAYLE, D.H.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Nova Polícia. 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S.P., EDUSP, 2001.</a:t>
            </a:r>
          </a:p>
        </p:txBody>
      </p:sp>
      <p:sp>
        <p:nvSpPr>
          <p:cNvPr id="165" name="T. Rifiotis - 2"/>
          <p:cNvSpPr txBox="1"/>
          <p:nvPr>
            <p:ph type="sldNum" sz="quarter" idx="4294967295"/>
          </p:nvPr>
        </p:nvSpPr>
        <p:spPr>
          <a:xfrm>
            <a:off x="5816159" y="9245600"/>
            <a:ext cx="137248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estão e inovação - Método SAR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t>Gestão e inovação</a:t>
            </a:r>
            <a:r>
              <a:rPr b="1" sz="5000">
                <a:latin typeface="Arial"/>
                <a:ea typeface="Arial"/>
                <a:cs typeface="Arial"/>
                <a:sym typeface="Arial"/>
              </a:rPr>
              <a:t> - </a:t>
            </a:r>
            <a:r>
              <a:t>Método SARA</a:t>
            </a:r>
          </a:p>
        </p:txBody>
      </p:sp>
      <p:sp>
        <p:nvSpPr>
          <p:cNvPr id="168" name="S : sistematização do problema e identificação de condicionantes…"/>
          <p:cNvSpPr txBox="1"/>
          <p:nvPr>
            <p:ph type="body" idx="1"/>
          </p:nvPr>
        </p:nvSpPr>
        <p:spPr>
          <a:xfrm>
            <a:off x="622300" y="1733550"/>
            <a:ext cx="11099800" cy="6286500"/>
          </a:xfrm>
          <a:prstGeom prst="rect">
            <a:avLst/>
          </a:prstGeom>
        </p:spPr>
        <p:txBody>
          <a:bodyPr/>
          <a:lstStyle/>
          <a:p>
            <a:pPr lvl="1" marL="1130968" indent="-673768" defTabSz="914400">
              <a:spcBef>
                <a:spcPts val="0"/>
              </a:spcBef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t>S </a:t>
            </a:r>
            <a:r>
              <a:rPr sz="3800"/>
              <a:t>: sistematização do problema e identificação de condicionantes</a:t>
            </a:r>
            <a:endParaRPr sz="3800"/>
          </a:p>
          <a:p>
            <a:pPr lvl="1" marL="1130968" indent="-673768" defTabSz="914400">
              <a:lnSpc>
                <a:spcPct val="90000"/>
              </a:lnSpc>
              <a:spcBef>
                <a:spcPts val="900"/>
              </a:spcBef>
              <a:defRPr sz="3600">
                <a:latin typeface="Arial"/>
                <a:ea typeface="Arial"/>
                <a:cs typeface="Arial"/>
                <a:sym typeface="Arial"/>
              </a:defRPr>
            </a:pPr>
            <a:r>
              <a:rPr sz="5600">
                <a:latin typeface="Franklin Gothic Book"/>
                <a:ea typeface="Franklin Gothic Book"/>
                <a:cs typeface="Franklin Gothic Book"/>
                <a:sym typeface="Franklin Gothic Book"/>
              </a:rPr>
              <a:t> A </a:t>
            </a:r>
            <a:r>
              <a:rPr sz="3800">
                <a:latin typeface="Franklin Gothic Book"/>
                <a:ea typeface="Franklin Gothic Book"/>
                <a:cs typeface="Franklin Gothic Book"/>
                <a:sym typeface="Franklin Gothic Book"/>
              </a:rPr>
              <a:t>: análise do problema e atores</a:t>
            </a:r>
            <a:endParaRPr sz="3800"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1" marL="1130968" indent="-673768" defTabSz="914400">
              <a:lnSpc>
                <a:spcPct val="90000"/>
              </a:lnSpc>
              <a:spcBef>
                <a:spcPts val="900"/>
              </a:spcBef>
              <a:defRPr sz="3600">
                <a:latin typeface="Arial"/>
                <a:ea typeface="Arial"/>
                <a:cs typeface="Arial"/>
                <a:sym typeface="Arial"/>
              </a:defRPr>
            </a:pPr>
            <a:r>
              <a:rPr sz="5600">
                <a:latin typeface="Franklin Gothic Book"/>
                <a:ea typeface="Franklin Gothic Book"/>
                <a:cs typeface="Franklin Gothic Book"/>
                <a:sym typeface="Franklin Gothic Book"/>
              </a:rPr>
              <a:t> R </a:t>
            </a:r>
            <a:r>
              <a:rPr sz="3800">
                <a:latin typeface="Franklin Gothic Book"/>
                <a:ea typeface="Franklin Gothic Book"/>
                <a:cs typeface="Franklin Gothic Book"/>
                <a:sym typeface="Franklin Gothic Book"/>
              </a:rPr>
              <a:t>: resposta e plano de ação</a:t>
            </a:r>
            <a:endParaRPr sz="3800"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1" marL="1130968" indent="-673768" defTabSz="914400">
              <a:lnSpc>
                <a:spcPct val="90000"/>
              </a:lnSpc>
              <a:spcBef>
                <a:spcPts val="900"/>
              </a:spcBef>
              <a:defRPr sz="3600">
                <a:latin typeface="Arial"/>
                <a:ea typeface="Arial"/>
                <a:cs typeface="Arial"/>
                <a:sym typeface="Arial"/>
              </a:defRPr>
            </a:pPr>
            <a:r>
              <a:rPr sz="5600">
                <a:latin typeface="Franklin Gothic Book"/>
                <a:ea typeface="Franklin Gothic Book"/>
                <a:cs typeface="Franklin Gothic Book"/>
                <a:sym typeface="Franklin Gothic Book"/>
              </a:rPr>
              <a:t> A </a:t>
            </a:r>
            <a:r>
              <a:rPr sz="3800">
                <a:latin typeface="Franklin Gothic Book"/>
                <a:ea typeface="Franklin Gothic Book"/>
                <a:cs typeface="Franklin Gothic Book"/>
                <a:sym typeface="Franklin Gothic Book"/>
              </a:rPr>
              <a:t>: avaliação do plano e ajustes</a:t>
            </a:r>
          </a:p>
        </p:txBody>
      </p:sp>
      <p:sp>
        <p:nvSpPr>
          <p:cNvPr id="169" name="T. Rifiotis -"/>
          <p:cNvSpPr txBox="1"/>
          <p:nvPr>
            <p:ph type="sldNum" sz="quarter" idx="4294967295"/>
          </p:nvPr>
        </p:nvSpPr>
        <p:spPr>
          <a:xfrm>
            <a:off x="5822708" y="9245600"/>
            <a:ext cx="134668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areceria"/>
          <p:cNvSpPr txBox="1"/>
          <p:nvPr/>
        </p:nvSpPr>
        <p:spPr>
          <a:xfrm>
            <a:off x="943545" y="1381556"/>
            <a:ext cx="3103475" cy="932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Pareceria</a:t>
            </a:r>
          </a:p>
        </p:txBody>
      </p:sp>
      <p:sp>
        <p:nvSpPr>
          <p:cNvPr id="172" name="Com quem estou trabalhando?…"/>
          <p:cNvSpPr txBox="1"/>
          <p:nvPr/>
        </p:nvSpPr>
        <p:spPr>
          <a:xfrm>
            <a:off x="896669" y="3182761"/>
            <a:ext cx="11332999" cy="3388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529389" indent="-529389" algn="l" defTabSz="914400">
              <a:spcBef>
                <a:spcPts val="700"/>
              </a:spcBef>
              <a:buSzPct val="75000"/>
              <a:buChar char="•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Com quem estou trabalhando?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Contribuição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8288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Atribuição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algn="l" defTabSz="914400">
              <a:spcBef>
                <a:spcPts val="600"/>
              </a:spcBef>
              <a:defRPr>
                <a:latin typeface="Arial"/>
                <a:ea typeface="Arial"/>
                <a:cs typeface="Arial"/>
                <a:sym typeface="Arial"/>
              </a:defRPr>
            </a:pP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457200" indent="-457200" algn="l" defTabSz="914400">
              <a:spcBef>
                <a:spcPts val="600"/>
              </a:spcBef>
              <a:buSzPct val="75000"/>
              <a:buChar char="•"/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O que cada parceiro quer, pode e vai oferecer?</a:t>
            </a:r>
          </a:p>
        </p:txBody>
      </p:sp>
      <p:sp>
        <p:nvSpPr>
          <p:cNvPr id="173" name="T. Rifiotis -"/>
          <p:cNvSpPr txBox="1"/>
          <p:nvPr>
            <p:ph type="sldNum" sz="quarter" idx="4294967295"/>
          </p:nvPr>
        </p:nvSpPr>
        <p:spPr>
          <a:xfrm>
            <a:off x="5822708" y="9245600"/>
            <a:ext cx="134668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Orientação e perspectivas quanto às relações com a comunidade…"/>
          <p:cNvSpPr txBox="1"/>
          <p:nvPr/>
        </p:nvSpPr>
        <p:spPr>
          <a:xfrm>
            <a:off x="1071437" y="2067712"/>
            <a:ext cx="9516917" cy="561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05326" indent="-505326" algn="l" defTabSz="914400">
              <a:spcBef>
                <a:spcPts val="700"/>
              </a:spcBef>
              <a:buSzPct val="75000"/>
              <a:buChar char="•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Orientação e perspectivas quanto às relações com a comunidade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780673" indent="-409073" algn="l" defTabSz="914400">
              <a:spcBef>
                <a:spcPts val="500"/>
              </a:spcBef>
              <a:buSzPct val="75000"/>
              <a:buChar char="•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Atendimento de demandas e reivindicação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3" marL="1780673" indent="-409073" algn="l" defTabSz="914400">
              <a:spcBef>
                <a:spcPts val="500"/>
              </a:spcBef>
              <a:buSzPct val="75000"/>
              <a:buChar char="•"/>
              <a:defRPr sz="3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Cobrir o papel do setor público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algn="l" defTabSz="914400">
              <a:spcBef>
                <a:spcPts val="700"/>
              </a:spcBef>
              <a:buSzPct val="75000"/>
              <a:buChar char="•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Diferenças de culturas organizacionais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1" marL="914400" indent="-457200" algn="l" defTabSz="914400">
              <a:spcBef>
                <a:spcPts val="600"/>
              </a:spcBef>
              <a:buSzPct val="7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Tamanho das organizações e modos de tomada de decisão</a:t>
            </a:r>
          </a:p>
        </p:txBody>
      </p:sp>
      <p:sp>
        <p:nvSpPr>
          <p:cNvPr id="176" name="Trabalhar em rede"/>
          <p:cNvSpPr txBox="1"/>
          <p:nvPr/>
        </p:nvSpPr>
        <p:spPr>
          <a:xfrm>
            <a:off x="1168201" y="1381556"/>
            <a:ext cx="5845151" cy="932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Trabalhar em rede</a:t>
            </a:r>
          </a:p>
        </p:txBody>
      </p:sp>
      <p:sp>
        <p:nvSpPr>
          <p:cNvPr id="177" name="T. Rifiotis -"/>
          <p:cNvSpPr txBox="1"/>
          <p:nvPr>
            <p:ph type="sldNum" sz="quarter" idx="4294967295"/>
          </p:nvPr>
        </p:nvSpPr>
        <p:spPr>
          <a:xfrm>
            <a:off x="5569435" y="9208158"/>
            <a:ext cx="1865930" cy="3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aracterísticas da parceria"/>
          <p:cNvSpPr txBox="1"/>
          <p:nvPr>
            <p:ph type="title" idx="4294967295"/>
          </p:nvPr>
        </p:nvSpPr>
        <p:spPr>
          <a:xfrm>
            <a:off x="675639" y="6699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Características da parceria</a:t>
            </a:r>
          </a:p>
        </p:txBody>
      </p:sp>
      <p:sp>
        <p:nvSpPr>
          <p:cNvPr id="180" name="Orientações e objetivos comuns…"/>
          <p:cNvSpPr txBox="1"/>
          <p:nvPr>
            <p:ph type="body" idx="4294967295"/>
          </p:nvPr>
        </p:nvSpPr>
        <p:spPr>
          <a:xfrm>
            <a:off x="662939" y="2428239"/>
            <a:ext cx="12151362" cy="7071361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894080" indent="-894080" defTabSz="914400">
              <a:lnSpc>
                <a:spcPct val="12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Orientações e objetivos comuns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894080" indent="-894080" defTabSz="914400">
              <a:lnSpc>
                <a:spcPct val="12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Clima de abertura e de confiança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894080" indent="-894080" defTabSz="914400">
              <a:lnSpc>
                <a:spcPct val="12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Implicação real dos parceiros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894080" indent="-894080" defTabSz="914400">
              <a:lnSpc>
                <a:spcPct val="12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Estrutura de funcionamento flexível e eficaz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894080" indent="-894080" defTabSz="914400">
              <a:lnSpc>
                <a:spcPct val="12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Engajamento a favor de ações concretas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609600" indent="-609600" defTabSz="914400">
              <a:lnSpc>
                <a:spcPct val="80000"/>
              </a:lnSpc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</a:p>
          <a:p>
            <a:pPr marL="609600" indent="-609600" defTabSz="914400">
              <a:lnSpc>
                <a:spcPct val="80000"/>
              </a:lnSpc>
              <a:spcBef>
                <a:spcPts val="700"/>
              </a:spcBef>
              <a:buClr>
                <a:srgbClr val="6EA0B0"/>
              </a:buClr>
              <a:buSzTx/>
              <a:buFont typeface="Wingdings 2"/>
              <a:buNone/>
              <a:defRPr sz="3400">
                <a:latin typeface="Arial"/>
                <a:ea typeface="Arial"/>
                <a:cs typeface="Arial"/>
                <a:sym typeface="Arial"/>
              </a:defRPr>
            </a:pPr>
          </a:p>
          <a:p>
            <a:pPr marL="609600" indent="-609600" algn="just" defTabSz="914400">
              <a:lnSpc>
                <a:spcPct val="80000"/>
              </a:lnSpc>
              <a:spcBef>
                <a:spcPts val="500"/>
              </a:spcBef>
              <a:buClr>
                <a:srgbClr val="6EA0B0"/>
              </a:buClr>
              <a:buSzTx/>
              <a:buFont typeface="Wingdings 2"/>
              <a:buNone/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SAINT-JACQUES, D.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Développement d’un programme concerté dans un contexte multisectoriel. </a:t>
            </a: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Québec, Ministère de la Santé et des Services sociaux, 1992.</a:t>
            </a:r>
          </a:p>
        </p:txBody>
      </p:sp>
      <p:sp>
        <p:nvSpPr>
          <p:cNvPr id="181" name="T. Rifiotis -"/>
          <p:cNvSpPr txBox="1"/>
          <p:nvPr>
            <p:ph type="sldNum" sz="quarter" idx="4294967295"/>
          </p:nvPr>
        </p:nvSpPr>
        <p:spPr>
          <a:xfrm>
            <a:off x="5781620" y="9258080"/>
            <a:ext cx="1914000" cy="3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0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2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2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20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2000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2000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2000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2000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2000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Intercâmbio inter-oganizacional"/>
          <p:cNvSpPr txBox="1"/>
          <p:nvPr>
            <p:ph type="title" idx="4294967295"/>
          </p:nvPr>
        </p:nvSpPr>
        <p:spPr>
          <a:xfrm>
            <a:off x="447039" y="5683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Intercâmbio inter-oganizacional</a:t>
            </a:r>
          </a:p>
        </p:txBody>
      </p:sp>
      <p:sp>
        <p:nvSpPr>
          <p:cNvPr id="184" name="Participação voluntária…"/>
          <p:cNvSpPr txBox="1"/>
          <p:nvPr>
            <p:ph type="body" sz="half" idx="4294967295"/>
          </p:nvPr>
        </p:nvSpPr>
        <p:spPr>
          <a:xfrm>
            <a:off x="426719" y="2821939"/>
            <a:ext cx="12151362" cy="3905211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505326" indent="-505326" defTabSz="914400"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Participação voluntária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defTabSz="914400"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Manutenção da  autonomia das atividades em cada organização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defTabSz="914400"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Compartilhar objetivos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505326" indent="-505326" defTabSz="914400"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Complementaridade de recursos</a:t>
            </a:r>
          </a:p>
        </p:txBody>
      </p:sp>
      <p:sp>
        <p:nvSpPr>
          <p:cNvPr id="185" name="T. Rifiotis -"/>
          <p:cNvSpPr txBox="1"/>
          <p:nvPr>
            <p:ph type="sldNum" sz="quarter" idx="4294967295"/>
          </p:nvPr>
        </p:nvSpPr>
        <p:spPr>
          <a:xfrm>
            <a:off x="5822708" y="9245600"/>
            <a:ext cx="134668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ndições de parceria"/>
          <p:cNvSpPr txBox="1"/>
          <p:nvPr>
            <p:ph type="title" idx="4294967295"/>
          </p:nvPr>
        </p:nvSpPr>
        <p:spPr>
          <a:xfrm>
            <a:off x="650239" y="390595"/>
            <a:ext cx="10620588" cy="1625601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914400">
              <a:defRPr sz="5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Condições de parceria</a:t>
            </a:r>
          </a:p>
        </p:txBody>
      </p:sp>
      <p:sp>
        <p:nvSpPr>
          <p:cNvPr id="188" name="Habilidade relacional dos parceiros…"/>
          <p:cNvSpPr txBox="1"/>
          <p:nvPr>
            <p:ph type="body" idx="4294967295"/>
          </p:nvPr>
        </p:nvSpPr>
        <p:spPr>
          <a:xfrm>
            <a:off x="650239" y="2275839"/>
            <a:ext cx="11704322" cy="5949564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757989" indent="-757989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Habilidade relacional dos parceiros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57989" indent="-757989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Modalidade de formalização da colaboração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57989" indent="-757989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Liderança política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lvl="2" marL="1419726" indent="-505326" defTabSz="914400">
              <a:lnSpc>
                <a:spcPct val="120000"/>
              </a:lnSpc>
              <a:spcBef>
                <a:spcPts val="7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Direção das organizações envolvidas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57989" indent="-757989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Recursos financeiros adequados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57989" indent="-757989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Necessidade de formação para novos papéis a que serão assumidos pelos intervenientes</a:t>
            </a:r>
          </a:p>
        </p:txBody>
      </p:sp>
      <p:sp>
        <p:nvSpPr>
          <p:cNvPr id="189" name="T. Rifiotis -"/>
          <p:cNvSpPr txBox="1"/>
          <p:nvPr>
            <p:ph type="sldNum" sz="quarter" idx="4294967295"/>
          </p:nvPr>
        </p:nvSpPr>
        <p:spPr>
          <a:xfrm>
            <a:off x="5822708" y="9245600"/>
            <a:ext cx="134668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0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30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3000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3000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3000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3000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3000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sponsabilidade…"/>
          <p:cNvSpPr txBox="1"/>
          <p:nvPr>
            <p:ph type="body" sz="half" idx="4294967295"/>
          </p:nvPr>
        </p:nvSpPr>
        <p:spPr>
          <a:xfrm>
            <a:off x="1854055" y="3279140"/>
            <a:ext cx="9296690" cy="2958217"/>
          </a:xfrm>
          <a:prstGeom prst="rect">
            <a:avLst/>
          </a:prstGeom>
        </p:spPr>
        <p:txBody>
          <a:bodyPr lIns="65023" tIns="65023" rIns="65023" bIns="65023" anchor="t"/>
          <a:lstStyle/>
          <a:p>
            <a:pPr marL="790892" indent="-754380" defTabSz="914400">
              <a:lnSpc>
                <a:spcPct val="15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Responsabilidade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90892" indent="-754380" defTabSz="914400">
              <a:lnSpc>
                <a:spcPct val="15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Negociação de prioridades</a:t>
            </a:r>
            <a:endParaRPr>
              <a:latin typeface="Franklin Gothic Book"/>
              <a:ea typeface="Franklin Gothic Book"/>
              <a:cs typeface="Franklin Gothic Book"/>
              <a:sym typeface="Franklin Gothic Book"/>
            </a:endParaRPr>
          </a:p>
          <a:p>
            <a:pPr marL="790892" indent="-754380" defTabSz="914400">
              <a:lnSpc>
                <a:spcPct val="150000"/>
              </a:lnSpc>
              <a:spcBef>
                <a:spcPts val="700"/>
              </a:spcBef>
              <a:buClr>
                <a:srgbClr val="6EA0B0"/>
              </a:buClr>
              <a:buSzPct val="80000"/>
              <a:buFont typeface="Franklin Gothic Book"/>
              <a:buAutoNum type="arabicPeriod" startAt="1"/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Franklin Gothic Book"/>
                <a:ea typeface="Franklin Gothic Book"/>
                <a:cs typeface="Franklin Gothic Book"/>
                <a:sym typeface="Franklin Gothic Book"/>
              </a:rPr>
              <a:t>Plano de ação</a:t>
            </a:r>
          </a:p>
        </p:txBody>
      </p:sp>
      <p:sp>
        <p:nvSpPr>
          <p:cNvPr id="192" name="T. Rifiotis -"/>
          <p:cNvSpPr txBox="1"/>
          <p:nvPr>
            <p:ph type="sldNum" sz="quarter" idx="4294967295"/>
          </p:nvPr>
        </p:nvSpPr>
        <p:spPr>
          <a:xfrm>
            <a:off x="5822708" y="9245600"/>
            <a:ext cx="1346684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